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24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0" roundtripDataSignature="AMtx7mh8zd9wppCZGOLbkeGuMvjrWsEW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EAE4AC1-E80D-4366-8034-42E0EB3416F3}">
  <a:tblStyle styleId="{3EAE4AC1-E80D-4366-8034-42E0EB3416F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fill>
          <a:solidFill>
            <a:schemeClr val="accent5">
              <a:alpha val="20000"/>
            </a:schemeClr>
          </a:solidFill>
        </a:fill>
      </a:tcStyle>
    </a:band1H>
    <a:band2H>
      <a:tcTxStyle/>
    </a:band2H>
    <a:band1V>
      <a:tcTxStyle/>
      <a:tcStyle>
        <a:fill>
          <a:solidFill>
            <a:schemeClr val="accent5">
              <a:alpha val="20000"/>
            </a:schemeClr>
          </a:solidFill>
        </a:fill>
      </a:tcStyle>
    </a:band1V>
    <a:band2V>
      <a:tcTxStyle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</a:seCell>
    <a:swCell>
      <a:tcTxStyle/>
    </a:swCell>
    <a:firstRow>
      <a:tcTxStyle b="on" i="off"/>
      <a:tcStyle>
        <a:tcBdr>
          <a:bottom>
            <a:ln cap="flat" cmpd="sng" w="254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16.png"/><Relationship Id="rId5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1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Relationship Id="rId4" Type="http://schemas.openxmlformats.org/officeDocument/2006/relationships/image" Target="../media/image2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2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Relationship Id="rId4" Type="http://schemas.openxmlformats.org/officeDocument/2006/relationships/image" Target="../media/image17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Relationship Id="rId4" Type="http://schemas.openxmlformats.org/officeDocument/2006/relationships/image" Target="../media/image28.png"/><Relationship Id="rId5" Type="http://schemas.openxmlformats.org/officeDocument/2006/relationships/image" Target="../media/image27.jpg"/><Relationship Id="rId6" Type="http://schemas.openxmlformats.org/officeDocument/2006/relationships/image" Target="../media/image20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5" Type="http://schemas.openxmlformats.org/officeDocument/2006/relationships/image" Target="../media/image1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30.png"/><Relationship Id="rId5" Type="http://schemas.openxmlformats.org/officeDocument/2006/relationships/image" Target="../media/image2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1.jpg"/><Relationship Id="rId5" Type="http://schemas.openxmlformats.org/officeDocument/2006/relationships/image" Target="../media/image6.jpg"/><Relationship Id="rId6" Type="http://schemas.openxmlformats.org/officeDocument/2006/relationships/image" Target="../media/image9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Relationship Id="rId4" Type="http://schemas.openxmlformats.org/officeDocument/2006/relationships/image" Target="../media/image3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Relationship Id="rId4" Type="http://schemas.openxmlformats.org/officeDocument/2006/relationships/image" Target="../media/image3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3.png"/><Relationship Id="rId4" Type="http://schemas.openxmlformats.org/officeDocument/2006/relationships/image" Target="../media/image35.png"/><Relationship Id="rId5" Type="http://schemas.openxmlformats.org/officeDocument/2006/relationships/image" Target="../media/image32.png"/><Relationship Id="rId6" Type="http://schemas.openxmlformats.org/officeDocument/2006/relationships/image" Target="../media/image34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8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2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Carbonyl containing functional groups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04825" y="1657350"/>
            <a:ext cx="11125200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Lesson outcomes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Aldehydes – nomenclature and properties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Ketones – nomenclature and properties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Carboxylic acids – nomenclature and properties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905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Resources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chemistry, ch 11.4 to 11.6, pages 119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16 Q 6 – 11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"/>
          <p:cNvSpPr txBox="1"/>
          <p:nvPr>
            <p:ph idx="12" type="sldNum"/>
          </p:nvPr>
        </p:nvSpPr>
        <p:spPr>
          <a:xfrm>
            <a:off x="8124825" y="6173787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10" name="Google Shape;210;p10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0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Google Shape;212;p10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0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Naming ketones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0"/>
          <p:cNvSpPr txBox="1"/>
          <p:nvPr/>
        </p:nvSpPr>
        <p:spPr>
          <a:xfrm>
            <a:off x="1213568" y="1684891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was the ketone we made with the molymods in lab 29?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0"/>
          <p:cNvSpPr txBox="1"/>
          <p:nvPr/>
        </p:nvSpPr>
        <p:spPr>
          <a:xfrm>
            <a:off x="516793" y="2591803"/>
            <a:ext cx="15906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Propanone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2429248" y="2591803"/>
            <a:ext cx="147844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0"/>
          <p:cNvSpPr txBox="1"/>
          <p:nvPr/>
        </p:nvSpPr>
        <p:spPr>
          <a:xfrm>
            <a:off x="4383943" y="2591803"/>
            <a:ext cx="180022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, clock&#10;&#10;Description automatically generated" id="218" name="Google Shape;218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60417" y="2265344"/>
            <a:ext cx="2391109" cy="1114581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10"/>
          <p:cNvSpPr txBox="1"/>
          <p:nvPr/>
        </p:nvSpPr>
        <p:spPr>
          <a:xfrm>
            <a:off x="532530" y="3954617"/>
            <a:ext cx="6210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Compare: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, clock&#10;&#10;Description automatically generated" id="220" name="Google Shape;220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73507" y="4095040"/>
            <a:ext cx="2391109" cy="1114581"/>
          </a:xfrm>
          <a:prstGeom prst="rect">
            <a:avLst/>
          </a:prstGeom>
          <a:noFill/>
          <a:ln>
            <a:noFill/>
          </a:ln>
        </p:spPr>
      </p:pic>
      <p:sp>
        <p:nvSpPr>
          <p:cNvPr id="221" name="Google Shape;221;p10"/>
          <p:cNvSpPr txBox="1"/>
          <p:nvPr/>
        </p:nvSpPr>
        <p:spPr>
          <a:xfrm>
            <a:off x="2473723" y="5293159"/>
            <a:ext cx="15906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Propanone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2" name="Google Shape;222;p10"/>
          <p:cNvPicPr preferRelativeResize="0"/>
          <p:nvPr/>
        </p:nvPicPr>
        <p:blipFill rotWithShape="1">
          <a:blip r:embed="rId5">
            <a:alphaModFix/>
          </a:blip>
          <a:srcRect b="0" l="0" r="0" t="67704"/>
          <a:stretch/>
        </p:blipFill>
        <p:spPr>
          <a:xfrm>
            <a:off x="5514973" y="4119554"/>
            <a:ext cx="2853378" cy="115125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0"/>
          <p:cNvSpPr txBox="1"/>
          <p:nvPr/>
        </p:nvSpPr>
        <p:spPr>
          <a:xfrm>
            <a:off x="6199905" y="5293159"/>
            <a:ext cx="15906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Propanal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0"/>
          <p:cNvSpPr txBox="1"/>
          <p:nvPr/>
        </p:nvSpPr>
        <p:spPr>
          <a:xfrm>
            <a:off x="8724899" y="3900479"/>
            <a:ext cx="3228975" cy="169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 – C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Difference – position of the carbonyl group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30" name="Google Shape;230;p11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Google Shape;231;p11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11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1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Naming ketones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11"/>
          <p:cNvSpPr txBox="1"/>
          <p:nvPr/>
        </p:nvSpPr>
        <p:spPr>
          <a:xfrm>
            <a:off x="523874" y="1518890"/>
            <a:ext cx="10982325" cy="2805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Ketones contain a carbon-oxygen double bond called a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carbonyl group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Ketones the carbonyl group is always on a secondary carbon (ie not at terminal end of carbon chain). We use numbers to specify the position of the carbonyl group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Naming we drop the e from the parent alkane and add the suffix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-one</a:t>
            </a:r>
            <a:endParaRPr/>
          </a:p>
          <a:p>
            <a:pPr indent="-1333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5" name="Google Shape;235;p11"/>
          <p:cNvCxnSpPr/>
          <p:nvPr/>
        </p:nvCxnSpPr>
        <p:spPr>
          <a:xfrm>
            <a:off x="4037263" y="4246032"/>
            <a:ext cx="0" cy="176966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6" name="Google Shape;236;p11"/>
          <p:cNvSpPr txBox="1"/>
          <p:nvPr/>
        </p:nvSpPr>
        <p:spPr>
          <a:xfrm>
            <a:off x="1533193" y="6015692"/>
            <a:ext cx="141036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propane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1"/>
          <p:cNvSpPr txBox="1"/>
          <p:nvPr/>
        </p:nvSpPr>
        <p:spPr>
          <a:xfrm>
            <a:off x="7329886" y="4579344"/>
            <a:ext cx="562404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Replace two H with double bond to oxygen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Replace the final e with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-one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1"/>
          <p:cNvSpPr txBox="1"/>
          <p:nvPr/>
        </p:nvSpPr>
        <p:spPr>
          <a:xfrm>
            <a:off x="4756808" y="6088103"/>
            <a:ext cx="1882111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propan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, clock&#10;&#10;Description automatically generated" id="239" name="Google Shape;239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7250" y="4094936"/>
            <a:ext cx="2762250" cy="1657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object, clock&#10;&#10;Description automatically generated" id="240" name="Google Shape;240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321500" y="4094936"/>
            <a:ext cx="2752725" cy="1657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46" name="Google Shape;246;p12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12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12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12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Naming ketones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12"/>
          <p:cNvSpPr txBox="1"/>
          <p:nvPr/>
        </p:nvSpPr>
        <p:spPr>
          <a:xfrm>
            <a:off x="523874" y="1518890"/>
            <a:ext cx="10982325" cy="1143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Ketones positional isomers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33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1" name="Google Shape;251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32963" y="2505456"/>
            <a:ext cx="9543047" cy="2919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57" name="Google Shape;257;p13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13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3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3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ketones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13"/>
          <p:cNvSpPr txBox="1"/>
          <p:nvPr/>
        </p:nvSpPr>
        <p:spPr>
          <a:xfrm>
            <a:off x="561975" y="1781175"/>
            <a:ext cx="10896600" cy="1697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Ketones are polar molecules but cannot interact with each other through hydrogen bonding 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molecular weight aldehydes dominate IMF are dipole-dipole</a:t>
            </a:r>
            <a:endParaRPr/>
          </a:p>
        </p:txBody>
      </p:sp>
      <p:pic>
        <p:nvPicPr>
          <p:cNvPr descr="0007" id="262" name="Google Shape;262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476500" y="3896848"/>
            <a:ext cx="6638522" cy="20408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68" name="Google Shape;268;p14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Google Shape;269;p14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14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4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ketones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14"/>
          <p:cNvSpPr txBox="1"/>
          <p:nvPr/>
        </p:nvSpPr>
        <p:spPr>
          <a:xfrm>
            <a:off x="312389" y="1325632"/>
            <a:ext cx="7126635" cy="55750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Boiling point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Similar boiling points to aldehydes. Higher than alkane (only contain dispersion forces) but lower than alcohols (contain hydrogen bonding)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Solubility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molecular weight – soluble in water (due to hydrogen bonding between carbonyl and H</a:t>
            </a:r>
            <a:r>
              <a:rPr b="0" baseline="-2500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O)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MW increases becomes more soluble in non-polar substances (due to increasing dispersion forces)</a:t>
            </a:r>
            <a:endParaRPr/>
          </a:p>
        </p:txBody>
      </p:sp>
      <p:pic>
        <p:nvPicPr>
          <p:cNvPr descr="A screenshot of a cell phone&#10;&#10;Description automatically generated" id="273" name="Google Shape;27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859500" y="1671392"/>
            <a:ext cx="4020111" cy="3515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79" name="Google Shape;279;p15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80" name="Google Shape;280;p15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5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5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Carboxylic acids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15"/>
          <p:cNvSpPr/>
          <p:nvPr/>
        </p:nvSpPr>
        <p:spPr>
          <a:xfrm>
            <a:off x="7086600" y="1824736"/>
            <a:ext cx="5105400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carboxylic Acids in the Home. Carboxylic acids occur in many common household items. (a) Vinegar contains acetic acid, (b) aspirin is acetylsalicylic acid, (c) vitamin C is ascorbic acid, (d) lemons contain citric acid, and (e) spinach contains oxalic acid.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unch of food on a table&#10;&#10;Description automatically generated" id="284" name="Google Shape;28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52377" y="1720298"/>
            <a:ext cx="3777853" cy="43953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90" name="Google Shape;290;p16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16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16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p1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Naming carboxylic acids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16"/>
          <p:cNvSpPr txBox="1"/>
          <p:nvPr/>
        </p:nvSpPr>
        <p:spPr>
          <a:xfrm>
            <a:off x="428625" y="1692749"/>
            <a:ext cx="11268075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were the two carboxylic acids we made with the molymods in lab 29?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16"/>
          <p:cNvSpPr txBox="1"/>
          <p:nvPr/>
        </p:nvSpPr>
        <p:spPr>
          <a:xfrm>
            <a:off x="885825" y="4313717"/>
            <a:ext cx="191245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Ethanoic acid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16"/>
          <p:cNvSpPr txBox="1"/>
          <p:nvPr/>
        </p:nvSpPr>
        <p:spPr>
          <a:xfrm>
            <a:off x="885824" y="2904519"/>
            <a:ext cx="219075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Methanoic acid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6"/>
          <p:cNvSpPr txBox="1"/>
          <p:nvPr/>
        </p:nvSpPr>
        <p:spPr>
          <a:xfrm>
            <a:off x="3531704" y="4332767"/>
            <a:ext cx="1257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aseline="-2500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6"/>
          <p:cNvSpPr txBox="1"/>
          <p:nvPr/>
        </p:nvSpPr>
        <p:spPr>
          <a:xfrm>
            <a:off x="3531704" y="2904519"/>
            <a:ext cx="1257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aseline="-25000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p16"/>
          <p:cNvSpPr txBox="1"/>
          <p:nvPr/>
        </p:nvSpPr>
        <p:spPr>
          <a:xfrm>
            <a:off x="5486400" y="4332767"/>
            <a:ext cx="15621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COOH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6"/>
          <p:cNvSpPr txBox="1"/>
          <p:nvPr/>
        </p:nvSpPr>
        <p:spPr>
          <a:xfrm>
            <a:off x="5486400" y="2904519"/>
            <a:ext cx="1257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HCOOH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&#10;&#10;Description automatically generated" id="301" name="Google Shape;301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48500" y="2488916"/>
            <a:ext cx="2610214" cy="28293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insect on the ground&#10;&#10;Description automatically generated" id="302" name="Google Shape;302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786507" y="2589690"/>
            <a:ext cx="1519669" cy="113828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beverage&#10;&#10;Description automatically generated" id="303" name="Google Shape;303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741383" y="3949088"/>
            <a:ext cx="1557338" cy="1557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309" name="Google Shape;309;p17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310" name="Google Shape;310;p17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17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17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Naming carboxylic acids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17"/>
          <p:cNvSpPr txBox="1"/>
          <p:nvPr/>
        </p:nvSpPr>
        <p:spPr>
          <a:xfrm>
            <a:off x="523874" y="1518890"/>
            <a:ext cx="10982325" cy="2805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Aldehydes contain a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carboxyl group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(carbonyl + hydroxyl)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giving the General Formula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R-COOH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they only occur at the terminal end of a carbon chain, so no number is needed to specify their position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Naming we drop the e from the parent alkane and add the suffix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–oic acid</a:t>
            </a:r>
            <a:endParaRPr/>
          </a:p>
          <a:p>
            <a:pPr indent="-1333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4" name="Google Shape;31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61770" y="4189072"/>
            <a:ext cx="2013912" cy="14358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15" name="Google Shape;315;p17"/>
          <p:cNvCxnSpPr/>
          <p:nvPr/>
        </p:nvCxnSpPr>
        <p:spPr>
          <a:xfrm>
            <a:off x="3761038" y="4189072"/>
            <a:ext cx="0" cy="176966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6" name="Google Shape;316;p17"/>
          <p:cNvSpPr txBox="1"/>
          <p:nvPr/>
        </p:nvSpPr>
        <p:spPr>
          <a:xfrm>
            <a:off x="1732881" y="5751840"/>
            <a:ext cx="133718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17"/>
          <p:cNvSpPr txBox="1"/>
          <p:nvPr/>
        </p:nvSpPr>
        <p:spPr>
          <a:xfrm>
            <a:off x="6743206" y="4407130"/>
            <a:ext cx="562404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Replace three H with double bond to oxygen and hydroxyl group (-OH)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Replace the final e with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–oic acid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7"/>
          <p:cNvSpPr txBox="1"/>
          <p:nvPr/>
        </p:nvSpPr>
        <p:spPr>
          <a:xfrm>
            <a:off x="4055476" y="5781040"/>
            <a:ext cx="221548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oic acid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&#10;&#10;Description automatically generated" id="319" name="Google Shape;319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55476" y="4258022"/>
            <a:ext cx="1971037" cy="1476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325" name="Google Shape;325;p18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18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8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8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carboxylic acids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9" name="Google Shape;32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49511" y="3429000"/>
            <a:ext cx="4850487" cy="2663918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18"/>
          <p:cNvSpPr txBox="1"/>
          <p:nvPr/>
        </p:nvSpPr>
        <p:spPr>
          <a:xfrm>
            <a:off x="212035" y="1880801"/>
            <a:ext cx="8808140" cy="1143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Carboxylic acids can form Hydrogen bonded dimers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Carboxylic acid form multiple hydrogen bonds to water</a:t>
            </a:r>
            <a:endParaRPr/>
          </a:p>
        </p:txBody>
      </p:sp>
      <p:pic>
        <p:nvPicPr>
          <p:cNvPr descr="A close up of a map&#10;&#10;Description automatically generated" id="331" name="Google Shape;331;p18"/>
          <p:cNvPicPr preferRelativeResize="0"/>
          <p:nvPr/>
        </p:nvPicPr>
        <p:blipFill rotWithShape="1">
          <a:blip r:embed="rId5">
            <a:alphaModFix/>
          </a:blip>
          <a:srcRect b="10014" l="47158" r="0" t="0"/>
          <a:stretch/>
        </p:blipFill>
        <p:spPr>
          <a:xfrm>
            <a:off x="7156173" y="3632462"/>
            <a:ext cx="2368827" cy="21751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337" name="Google Shape;337;p19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338" name="Google Shape;338;p19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9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19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carboxylic acids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19"/>
          <p:cNvSpPr txBox="1"/>
          <p:nvPr/>
        </p:nvSpPr>
        <p:spPr>
          <a:xfrm>
            <a:off x="1259785" y="1481483"/>
            <a:ext cx="10094015" cy="11430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Use your knowledge of IMF to predict the properties of carboxylic acid compared to the other functional group compounds you know.</a:t>
            </a:r>
            <a:endParaRPr/>
          </a:p>
        </p:txBody>
      </p:sp>
      <p:sp>
        <p:nvSpPr>
          <p:cNvPr id="342" name="Google Shape;342;p19"/>
          <p:cNvSpPr txBox="1"/>
          <p:nvPr/>
        </p:nvSpPr>
        <p:spPr>
          <a:xfrm>
            <a:off x="212035" y="2625314"/>
            <a:ext cx="11001375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Boiling Point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MW – dominate IMF is hydrogen bonding.</a:t>
            </a:r>
            <a:endParaRPr/>
          </a:p>
          <a:p>
            <a:pPr indent="0" lvl="2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Carboxylic acid &gt; alcohol &gt; aldehyde/ketone &gt; alkane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MW – dispersion forces increase</a:t>
            </a:r>
            <a:endParaRPr/>
          </a:p>
          <a:p>
            <a:pPr indent="0" lvl="3" marL="13716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High MW carboxylic acids &gt; Low MW carboxylic acids</a:t>
            </a:r>
            <a:endParaRPr/>
          </a:p>
          <a:p>
            <a:pPr indent="-1905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19"/>
          <p:cNvSpPr txBox="1"/>
          <p:nvPr/>
        </p:nvSpPr>
        <p:spPr>
          <a:xfrm>
            <a:off x="8996487" y="3216268"/>
            <a:ext cx="3081213" cy="830997"/>
          </a:xfrm>
          <a:prstGeom prst="rect">
            <a:avLst/>
          </a:prstGeom>
          <a:solidFill>
            <a:schemeClr val="lt1"/>
          </a:solidFill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ethanoic acid 117.9 °C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ethanol             78.3 °C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p19"/>
          <p:cNvSpPr txBox="1"/>
          <p:nvPr/>
        </p:nvSpPr>
        <p:spPr>
          <a:xfrm>
            <a:off x="212034" y="4601643"/>
            <a:ext cx="11001375" cy="19389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Solubility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MW – soluble in polar substances, particularly water and alcohols that can form hydrogen bonding interactions </a:t>
            </a:r>
            <a:endParaRPr/>
          </a:p>
          <a:p>
            <a:pPr indent="-342900" lvl="1" marL="8001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MW – as MW increases so does the solubility in non-polar substances. Hexanoic acid is partially soluble in water, longer chains are insoluble in water.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95" name="Google Shape;95;p2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Aldehydes</a:t>
            </a:r>
            <a:endParaRPr/>
          </a:p>
        </p:txBody>
      </p:sp>
      <p:pic>
        <p:nvPicPr>
          <p:cNvPr descr="A bottle of items on display&#10;&#10;Description automatically generated" id="99" name="Google Shape;99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14449" y="2322461"/>
            <a:ext cx="3368957" cy="35698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indoor, table, food, bottle&#10;&#10;Description automatically generated" id="100" name="Google Shape;100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37326" y="4107391"/>
            <a:ext cx="3929063" cy="224895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indoor&#10;&#10;Description automatically generated" id="101" name="Google Shape;101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405438" y="1777443"/>
            <a:ext cx="3929062" cy="19957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350" name="Google Shape;350;p20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p20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0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20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Fatty acids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accessory&#10;&#10;Description automatically generated" id="354" name="Google Shape;35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2035" y="1543603"/>
            <a:ext cx="3768716" cy="5067720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20"/>
          <p:cNvSpPr txBox="1"/>
          <p:nvPr/>
        </p:nvSpPr>
        <p:spPr>
          <a:xfrm>
            <a:off x="4254776" y="1518890"/>
            <a:ext cx="7631596" cy="5021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Long chain carboxylic acids are known as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fatty acids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feel greasing and are insoluble in water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Occur naturally in living systems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 fatty acids – unsaturated, 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cis-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configuration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Animal fatty acids – saturated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Small number of animals produce vaccenic acid – a unsaturated fatty acid with a 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</a:t>
            </a:r>
            <a:r>
              <a:rPr b="1"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configuration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Naturally occurring fatty acids have an even number of carbons in the chain (commonly 16 or 18 carbons) 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361" name="Google Shape;361;p21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362" name="Google Shape;362;p21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21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p21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Fatty acids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accessory&#10;&#10;Description automatically generated" id="365" name="Google Shape;36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5413" y="1653755"/>
            <a:ext cx="3768716" cy="5067720"/>
          </a:xfrm>
          <a:prstGeom prst="rect">
            <a:avLst/>
          </a:prstGeom>
          <a:noFill/>
          <a:ln>
            <a:noFill/>
          </a:ln>
        </p:spPr>
      </p:pic>
      <p:sp>
        <p:nvSpPr>
          <p:cNvPr id="366" name="Google Shape;366;p21"/>
          <p:cNvSpPr txBox="1"/>
          <p:nvPr/>
        </p:nvSpPr>
        <p:spPr>
          <a:xfrm>
            <a:off x="4141304" y="1752600"/>
            <a:ext cx="7822096" cy="39130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Fatty acids are chemically related to, but not the same as fats and oils (we will do fats and oils later)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plants and animals, fatty acids are converted into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triglycerides 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(which are commonly known as fats and oils)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Triglycerides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an important store of energy for living systems</a:t>
            </a:r>
            <a:endParaRPr/>
          </a:p>
          <a:p>
            <a:pPr indent="-1905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sp>
        <p:nvSpPr>
          <p:cNvPr id="372" name="Google Shape;372;p22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Summary - naming</a:t>
            </a:r>
            <a:endParaRPr/>
          </a:p>
        </p:txBody>
      </p:sp>
      <p:graphicFrame>
        <p:nvGraphicFramePr>
          <p:cNvPr id="373" name="Google Shape;373;p22"/>
          <p:cNvGraphicFramePr/>
          <p:nvPr/>
        </p:nvGraphicFramePr>
        <p:xfrm>
          <a:off x="504824" y="98692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{3EAE4AC1-E80D-4366-8034-42E0EB3416F3}</a:tableStyleId>
              </a:tblPr>
              <a:tblGrid>
                <a:gridCol w="1819275"/>
                <a:gridCol w="1054900"/>
                <a:gridCol w="1697825"/>
                <a:gridCol w="1524000"/>
                <a:gridCol w="2066925"/>
                <a:gridCol w="3133725"/>
              </a:tblGrid>
              <a:tr h="9944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Group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General formula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suffix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Position numbered?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Example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Structural formula</a:t>
                      </a:r>
                      <a:endParaRPr sz="1800" u="none" cap="none" strike="noStrike"/>
                    </a:p>
                  </a:txBody>
                  <a:tcPr marT="45725" marB="45725" marR="91450" marL="91450" anchor="ctr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Alcohol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R-OH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-ol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Yes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Propan-1-ol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Aldehyde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R-CHO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-al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No*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Propanal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Ketone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R-CO-R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-one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Yes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Propanone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Carboxylic acid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R-COOH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-oic acid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No*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Propanoic acid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374" name="Google Shape;374;p22"/>
          <p:cNvSpPr txBox="1"/>
          <p:nvPr/>
        </p:nvSpPr>
        <p:spPr>
          <a:xfrm>
            <a:off x="809625" y="6156295"/>
            <a:ext cx="922020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 Functional group located at terminal end of carbon chain so no number is required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, clock&#10;&#10;Description automatically generated" id="375" name="Google Shape;375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70207" y="4019551"/>
            <a:ext cx="1519237" cy="9146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mans face&#10;&#10;Description automatically generated" id="376" name="Google Shape;376;p22"/>
          <p:cNvPicPr preferRelativeResize="0"/>
          <p:nvPr/>
        </p:nvPicPr>
        <p:blipFill rotWithShape="1">
          <a:blip r:embed="rId4">
            <a:alphaModFix/>
          </a:blip>
          <a:srcRect b="21339" l="-2667" r="2666" t="18660"/>
          <a:stretch/>
        </p:blipFill>
        <p:spPr>
          <a:xfrm>
            <a:off x="9264952" y="2029371"/>
            <a:ext cx="1524492" cy="9146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object&#10;&#10;Description automatically generated" id="377" name="Google Shape;377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264952" y="3037987"/>
            <a:ext cx="1272859" cy="8736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object&#10;&#10;Description automatically generated" id="378" name="Google Shape;378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264952" y="5004141"/>
            <a:ext cx="1593342" cy="9146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23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Summary - properties</a:t>
            </a:r>
            <a:endParaRPr/>
          </a:p>
        </p:txBody>
      </p:sp>
      <p:graphicFrame>
        <p:nvGraphicFramePr>
          <p:cNvPr id="384" name="Google Shape;384;p23"/>
          <p:cNvGraphicFramePr/>
          <p:nvPr/>
        </p:nvGraphicFramePr>
        <p:xfrm>
          <a:off x="447674" y="89300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{3EAE4AC1-E80D-4366-8034-42E0EB3416F3}</a:tableStyleId>
              </a:tblPr>
              <a:tblGrid>
                <a:gridCol w="1819275"/>
                <a:gridCol w="1054900"/>
                <a:gridCol w="1697825"/>
                <a:gridCol w="1524000"/>
                <a:gridCol w="2743200"/>
                <a:gridCol w="2457450"/>
              </a:tblGrid>
              <a:tr h="9944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Group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General formula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Low Molecular weight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 Molecular weight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Boiling point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(of similar MW)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Solubility</a:t>
                      </a:r>
                      <a:endParaRPr sz="1800"/>
                    </a:p>
                  </a:txBody>
                  <a:tcPr marT="45725" marB="45725" marR="91450" marL="91450" anchor="ctr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Alcohol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R-OH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Hydrogen Bonding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Dispersion forces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Higher - alkanes, aldehydes and ketones 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Lower - carboxylic acids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LMW – polar, highly solubility in water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HMW – non-polar, low solubility in water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Aldehyde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R-CHO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Dipole-dipole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(H bonding with water)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Dispersion forces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Higher – alkanes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Same – ketones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Lower – alcohols and carboxylic acids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LMW – polar, highly solubility in water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HMW – non-polar, low solubility in water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Ketone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R-CO-R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Dipole-Dipole (H bonding with water)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Dispersion forces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Higher – alkanes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Same – ketones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Lower – alcohols and carboxylic acids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LMW – polar, highly solubility in water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HMW – non-polar, low solubility in water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9944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Carboxylic acid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R-COOH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Hydrogen bonding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Dispersion forces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Higher than alkanes, alcohols, aldehydes, and ketones</a:t>
                      </a:r>
                      <a:endParaRPr sz="18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LMW – polar, highly solubility in water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HMW – non-polar, low solubility in water</a:t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390" name="Google Shape;390;p24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391" name="Google Shape;391;p24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24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p24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 going work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24"/>
          <p:cNvSpPr txBox="1"/>
          <p:nvPr/>
        </p:nvSpPr>
        <p:spPr>
          <a:xfrm>
            <a:off x="571500" y="1819275"/>
            <a:ext cx="10782300" cy="39130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16 Q1-5 (alcohols), 6-7 (aldehyde/ketones), 8-9 (carboxylic acids)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15 Q 1,2, 6-11, 12-16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Finish Experiment 29 – you should have a completed table with all examples drawn (even the ones you didn’t have time to build); add the general formulae; and add uses for the different groups of compounds (</a:t>
            </a:r>
            <a:r>
              <a:rPr i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uses of alcohols, uses of aldehydes etc)</a:t>
            </a:r>
            <a:endParaRPr/>
          </a:p>
          <a:p>
            <a:pPr indent="-1905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107" name="Google Shape;107;p3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Naming aldehydes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3"/>
          <p:cNvSpPr txBox="1"/>
          <p:nvPr/>
        </p:nvSpPr>
        <p:spPr>
          <a:xfrm>
            <a:off x="666750" y="1692749"/>
            <a:ext cx="1068705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were the three aldehydes we made with the molymods in lab 29?</a:t>
            </a:r>
            <a:endParaRPr sz="2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3"/>
          <p:cNvSpPr txBox="1"/>
          <p:nvPr/>
        </p:nvSpPr>
        <p:spPr>
          <a:xfrm>
            <a:off x="971550" y="2574953"/>
            <a:ext cx="15906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Methanal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3"/>
          <p:cNvSpPr txBox="1"/>
          <p:nvPr/>
        </p:nvSpPr>
        <p:spPr>
          <a:xfrm>
            <a:off x="971549" y="3737003"/>
            <a:ext cx="15906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Ethanal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3"/>
          <p:cNvSpPr txBox="1"/>
          <p:nvPr/>
        </p:nvSpPr>
        <p:spPr>
          <a:xfrm>
            <a:off x="971549" y="5173467"/>
            <a:ext cx="15906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Propanal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3"/>
          <p:cNvSpPr txBox="1"/>
          <p:nvPr/>
        </p:nvSpPr>
        <p:spPr>
          <a:xfrm>
            <a:off x="2884004" y="2594003"/>
            <a:ext cx="1257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HCHO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3"/>
          <p:cNvSpPr txBox="1"/>
          <p:nvPr/>
        </p:nvSpPr>
        <p:spPr>
          <a:xfrm>
            <a:off x="2884004" y="3737003"/>
            <a:ext cx="1257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3"/>
          <p:cNvSpPr txBox="1"/>
          <p:nvPr/>
        </p:nvSpPr>
        <p:spPr>
          <a:xfrm>
            <a:off x="2884004" y="5173467"/>
            <a:ext cx="147844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4838700" y="2594003"/>
            <a:ext cx="1257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HCHO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/>
          <p:nvPr/>
        </p:nvSpPr>
        <p:spPr>
          <a:xfrm>
            <a:off x="4838700" y="3737003"/>
            <a:ext cx="12573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4838699" y="5173467"/>
            <a:ext cx="180022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baseline="-25000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1" name="Google Shape;121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115173" y="2345010"/>
            <a:ext cx="2853378" cy="35646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127" name="Google Shape;127;p4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4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Naming aldehydes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 txBox="1"/>
          <p:nvPr/>
        </p:nvSpPr>
        <p:spPr>
          <a:xfrm>
            <a:off x="523874" y="1518890"/>
            <a:ext cx="10982325" cy="3359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Aldehydes contain a carbon-oxygen double bond called a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carbonyl group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aldehydes the carbonyl group is always on the terminal end of the carbon chain, giving the General Formula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R-CHO</a:t>
            </a: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(note – the hydrogen is attached to the carbon not the oxygen) – So, no position isomers of aldehydes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Naming we drop the e from the parent alkane and add the suffix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-al</a:t>
            </a:r>
            <a:endParaRPr/>
          </a:p>
          <a:p>
            <a:pPr indent="-1333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66570" y="4531972"/>
            <a:ext cx="2013912" cy="143582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3" name="Google Shape;133;p4"/>
          <p:cNvCxnSpPr/>
          <p:nvPr/>
        </p:nvCxnSpPr>
        <p:spPr>
          <a:xfrm>
            <a:off x="4065838" y="4531972"/>
            <a:ext cx="0" cy="176966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4" name="Google Shape;134;p4"/>
          <p:cNvSpPr txBox="1"/>
          <p:nvPr/>
        </p:nvSpPr>
        <p:spPr>
          <a:xfrm>
            <a:off x="2037681" y="6094740"/>
            <a:ext cx="133718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ethane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 txBox="1"/>
          <p:nvPr/>
        </p:nvSpPr>
        <p:spPr>
          <a:xfrm>
            <a:off x="7057531" y="4923611"/>
            <a:ext cx="5624049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Replace two H with double bond to oxygen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-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Replace the final e with </a:t>
            </a:r>
            <a:r>
              <a:rPr lang="en-US" sz="24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-al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 txBox="1"/>
          <p:nvPr/>
        </p:nvSpPr>
        <p:spPr>
          <a:xfrm>
            <a:off x="4756809" y="6088103"/>
            <a:ext cx="133718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</a:t>
            </a:r>
            <a:r>
              <a:rPr lang="en-US" sz="2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al</a:t>
            </a:r>
            <a:endParaRPr sz="2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, clock&#10;&#10;Description automatically generated" id="137" name="Google Shape;137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504622" y="4595157"/>
            <a:ext cx="1589374" cy="13726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143" name="Google Shape;143;p5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5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aldehydes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 txBox="1"/>
          <p:nvPr/>
        </p:nvSpPr>
        <p:spPr>
          <a:xfrm>
            <a:off x="561975" y="1781175"/>
            <a:ext cx="10896600" cy="2805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Aldehydes are polar molecules but cannot interact with each other through hydrogen bonding 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is because aldehydes do not contain a significantly polar hydrogen (it is attached to a carbon rather then an electronegative element such as O or N)</a:t>
            </a:r>
            <a:endParaRPr/>
          </a:p>
          <a:p>
            <a:pPr indent="-285750" lvl="0" marL="28575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molecular weight aldehydes dominate IMF are dipole-dipole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153" name="Google Shape;153;p6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6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6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aldehydes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7" name="Google Shape;157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24104" y="1969867"/>
            <a:ext cx="1485654" cy="1059203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6"/>
          <p:cNvSpPr txBox="1"/>
          <p:nvPr/>
        </p:nvSpPr>
        <p:spPr>
          <a:xfrm>
            <a:off x="2090440" y="3140985"/>
            <a:ext cx="1337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6"/>
          <p:cNvSpPr txBox="1"/>
          <p:nvPr/>
        </p:nvSpPr>
        <p:spPr>
          <a:xfrm>
            <a:off x="4884518" y="3189255"/>
            <a:ext cx="1337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ethanal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object, clock&#10;&#10;Description automatically generated" id="160" name="Google Shape;160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95506" y="1969867"/>
            <a:ext cx="1300494" cy="112315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object&#10;&#10;Description automatically generated" id="161" name="Google Shape;161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581748" y="1969867"/>
            <a:ext cx="1945167" cy="1123155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6"/>
          <p:cNvSpPr txBox="1"/>
          <p:nvPr/>
        </p:nvSpPr>
        <p:spPr>
          <a:xfrm>
            <a:off x="7885737" y="3189255"/>
            <a:ext cx="1337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ethanol</a:t>
            </a:r>
            <a:endParaRPr sz="24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6"/>
          <p:cNvSpPr txBox="1"/>
          <p:nvPr/>
        </p:nvSpPr>
        <p:spPr>
          <a:xfrm>
            <a:off x="1959741" y="3803201"/>
            <a:ext cx="146788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BP -89 °C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6"/>
          <p:cNvSpPr txBox="1"/>
          <p:nvPr/>
        </p:nvSpPr>
        <p:spPr>
          <a:xfrm>
            <a:off x="4795506" y="3803201"/>
            <a:ext cx="146788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BP 20.2°C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6"/>
          <p:cNvSpPr txBox="1"/>
          <p:nvPr/>
        </p:nvSpPr>
        <p:spPr>
          <a:xfrm>
            <a:off x="7755038" y="3803201"/>
            <a:ext cx="146788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BP 78.4°C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 txBox="1"/>
          <p:nvPr/>
        </p:nvSpPr>
        <p:spPr>
          <a:xfrm>
            <a:off x="1445729" y="4574334"/>
            <a:ext cx="269557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Dispersion forces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6"/>
          <p:cNvSpPr txBox="1"/>
          <p:nvPr/>
        </p:nvSpPr>
        <p:spPr>
          <a:xfrm>
            <a:off x="4691099" y="4574334"/>
            <a:ext cx="2224052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Dipole-dipole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6"/>
          <p:cNvSpPr txBox="1"/>
          <p:nvPr/>
        </p:nvSpPr>
        <p:spPr>
          <a:xfrm>
            <a:off x="7369696" y="4574334"/>
            <a:ext cx="269557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Hydrogen bonding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6"/>
          <p:cNvSpPr txBox="1"/>
          <p:nvPr/>
        </p:nvSpPr>
        <p:spPr>
          <a:xfrm>
            <a:off x="3787687" y="3667614"/>
            <a:ext cx="77152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</a:t>
            </a:r>
            <a:endParaRPr/>
          </a:p>
        </p:txBody>
      </p:sp>
      <p:sp>
        <p:nvSpPr>
          <p:cNvPr id="170" name="Google Shape;170;p6"/>
          <p:cNvSpPr txBox="1"/>
          <p:nvPr/>
        </p:nvSpPr>
        <p:spPr>
          <a:xfrm>
            <a:off x="6775588" y="3672696"/>
            <a:ext cx="77152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</a:t>
            </a:r>
            <a:endParaRPr/>
          </a:p>
        </p:txBody>
      </p:sp>
      <p:sp>
        <p:nvSpPr>
          <p:cNvPr id="171" name="Google Shape;171;p6"/>
          <p:cNvSpPr txBox="1"/>
          <p:nvPr/>
        </p:nvSpPr>
        <p:spPr>
          <a:xfrm>
            <a:off x="3787686" y="4437055"/>
            <a:ext cx="77152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</a:t>
            </a:r>
            <a:endParaRPr/>
          </a:p>
        </p:txBody>
      </p:sp>
      <p:sp>
        <p:nvSpPr>
          <p:cNvPr id="172" name="Google Shape;172;p6"/>
          <p:cNvSpPr txBox="1"/>
          <p:nvPr/>
        </p:nvSpPr>
        <p:spPr>
          <a:xfrm>
            <a:off x="6710534" y="4437055"/>
            <a:ext cx="771525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&lt;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close up of a logo&#10;&#10;Description automatically generated" id="177" name="Google Shape;177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81949" y="4353725"/>
            <a:ext cx="2543175" cy="2265349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179" name="Google Shape;179;p7"/>
          <p:cNvPicPr preferRelativeResize="0"/>
          <p:nvPr/>
        </p:nvPicPr>
        <p:blipFill rotWithShape="1">
          <a:blip r:embed="rId4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7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7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aldehydes</a:t>
            </a:r>
            <a:endParaRPr/>
          </a:p>
        </p:txBody>
      </p:sp>
      <p:sp>
        <p:nvSpPr>
          <p:cNvPr id="183" name="Google Shape;183;p7"/>
          <p:cNvSpPr txBox="1"/>
          <p:nvPr/>
        </p:nvSpPr>
        <p:spPr>
          <a:xfrm>
            <a:off x="212035" y="1518890"/>
            <a:ext cx="10991850" cy="39130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Solubility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molecular weight aldehydes attracted to one another by dipole-dipole interactions – so they are soluble in other substances that also have strong dipole-dipole interactions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Aldehydes can hydrogen bond with water – the lone pair of electrons on the carbonyl oxygen, hydrogen bonds to the proton of water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Low molecular weight aldehydes are soluble in water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189" name="Google Shape;189;p8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8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8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b="0" i="0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Properties of aldehydes</a:t>
            </a:r>
            <a:endParaRPr/>
          </a:p>
        </p:txBody>
      </p:sp>
      <p:sp>
        <p:nvSpPr>
          <p:cNvPr id="193" name="Google Shape;193;p8"/>
          <p:cNvSpPr txBox="1"/>
          <p:nvPr/>
        </p:nvSpPr>
        <p:spPr>
          <a:xfrm>
            <a:off x="212035" y="1356573"/>
            <a:ext cx="10991850" cy="22510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Solubility</a:t>
            </a:r>
            <a:endParaRPr/>
          </a:p>
          <a:p>
            <a:pPr indent="-342900" lvl="1" marL="8001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 molecular weight aldehydes dispersion forces increase and become significant. Increasing their solubility in non-polar substances that also have strong dispersion force interactions</a:t>
            </a:r>
            <a:endParaRPr/>
          </a:p>
        </p:txBody>
      </p:sp>
      <p:pic>
        <p:nvPicPr>
          <p:cNvPr descr="A screenshot of a cell phone&#10;&#10;Description automatically generated" id="194" name="Google Shape;194;p8"/>
          <p:cNvPicPr preferRelativeResize="0"/>
          <p:nvPr/>
        </p:nvPicPr>
        <p:blipFill rotWithShape="1">
          <a:blip r:embed="rId4">
            <a:alphaModFix/>
          </a:blip>
          <a:srcRect b="16617" l="0" r="0" t="23478"/>
          <a:stretch/>
        </p:blipFill>
        <p:spPr>
          <a:xfrm>
            <a:off x="2050360" y="3489060"/>
            <a:ext cx="7498607" cy="33689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fld id="{00000000-1234-1234-1234-123412341234}" type="slidenum">
              <a:rPr b="0" i="0" lang="en-US" sz="1800" u="none" cap="none" strike="noStrike">
                <a:solidFill>
                  <a:srgbClr val="000000"/>
                </a:solidFill>
              </a:rPr>
              <a:t>‹#›</a:t>
            </a:fld>
            <a:endParaRPr b="0" i="0" sz="1800" u="none" cap="none" strike="noStrike">
              <a:solidFill>
                <a:srgbClr val="000000"/>
              </a:solidFill>
            </a:endParaRPr>
          </a:p>
        </p:txBody>
      </p:sp>
      <p:pic>
        <p:nvPicPr>
          <p:cNvPr id="200" name="Google Shape;200;p9"/>
          <p:cNvPicPr preferRelativeResize="0"/>
          <p:nvPr/>
        </p:nvPicPr>
        <p:blipFill rotWithShape="1">
          <a:blip r:embed="rId3">
            <a:alphaModFix/>
          </a:blip>
          <a:srcRect b="17992" l="29850" r="0" t="18362"/>
          <a:stretch/>
        </p:blipFill>
        <p:spPr>
          <a:xfrm>
            <a:off x="8523136" y="0"/>
            <a:ext cx="3668864" cy="1139687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9"/>
          <p:cNvSpPr/>
          <p:nvPr/>
        </p:nvSpPr>
        <p:spPr>
          <a:xfrm>
            <a:off x="0" y="1139688"/>
            <a:ext cx="12192000" cy="132522"/>
          </a:xfrm>
          <a:prstGeom prst="snip2DiagRect">
            <a:avLst>
              <a:gd fmla="val 0" name="adj1"/>
              <a:gd fmla="val 16667" name="adj2"/>
            </a:avLst>
          </a:prstGeom>
          <a:solidFill>
            <a:schemeClr val="accent1"/>
          </a:solidFill>
          <a:ln cap="flat" cmpd="sng" w="12700">
            <a:solidFill>
              <a:srgbClr val="31538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9"/>
          <p:cNvSpPr/>
          <p:nvPr/>
        </p:nvSpPr>
        <p:spPr>
          <a:xfrm>
            <a:off x="7547113" y="1371600"/>
            <a:ext cx="4644887" cy="139147"/>
          </a:xfrm>
          <a:prstGeom prst="snip2DiagRect">
            <a:avLst>
              <a:gd fmla="val 0" name="adj1"/>
              <a:gd fmla="val 16667" name="adj2"/>
            </a:avLst>
          </a:prstGeom>
          <a:gradFill>
            <a:gsLst>
              <a:gs pos="0">
                <a:srgbClr val="A6B6DE"/>
              </a:gs>
              <a:gs pos="50000">
                <a:srgbClr val="98AAD9"/>
              </a:gs>
              <a:gs pos="100000">
                <a:srgbClr val="859CD7"/>
              </a:gs>
            </a:gsLst>
            <a:lin ang="5400000" scaled="0"/>
          </a:gradFill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9"/>
          <p:cNvSpPr txBox="1"/>
          <p:nvPr/>
        </p:nvSpPr>
        <p:spPr>
          <a:xfrm>
            <a:off x="212035" y="246677"/>
            <a:ext cx="785853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en-US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Ketones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indoor&#10;&#10;Description automatically generated" id="204" name="Google Shape;204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28925" y="1886267"/>
            <a:ext cx="5893968" cy="4381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2019-06-03T05:11:44Z</dcterms:created>
  <dc:creator>Alison Barnes</dc:creator>
</cp:coreProperties>
</file>